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  <p:sldMasterId id="2147483660" r:id="rId2"/>
  </p:sldMasterIdLst>
  <p:notesMasterIdLst>
    <p:notesMasterId r:id="rId21"/>
  </p:notesMasterIdLst>
  <p:sldIdLst>
    <p:sldId id="258" r:id="rId3"/>
    <p:sldId id="256" r:id="rId4"/>
    <p:sldId id="257" r:id="rId5"/>
    <p:sldId id="292" r:id="rId6"/>
    <p:sldId id="284" r:id="rId7"/>
    <p:sldId id="293" r:id="rId8"/>
    <p:sldId id="260" r:id="rId9"/>
    <p:sldId id="294" r:id="rId10"/>
    <p:sldId id="285" r:id="rId11"/>
    <p:sldId id="295" r:id="rId12"/>
    <p:sldId id="287" r:id="rId13"/>
    <p:sldId id="288" r:id="rId14"/>
    <p:sldId id="291" r:id="rId15"/>
    <p:sldId id="289" r:id="rId16"/>
    <p:sldId id="261" r:id="rId17"/>
    <p:sldId id="290" r:id="rId18"/>
    <p:sldId id="297" r:id="rId19"/>
    <p:sldId id="278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Montserrat" panose="020B0604020202020204" charset="0"/>
      <p:regular r:id="rId28"/>
      <p:bold r:id="rId29"/>
      <p:italic r:id="rId30"/>
      <p:boldItalic r:id="rId31"/>
    </p:embeddedFont>
    <p:embeddedFont>
      <p:font typeface="Montserrat Light" panose="020B0604020202020204" charset="0"/>
      <p:regular r:id="rId32"/>
      <p:bold r:id="rId33"/>
      <p:italic r:id="rId34"/>
      <p:boldItalic r:id="rId35"/>
    </p:embeddedFont>
    <p:embeddedFont>
      <p:font typeface="Poppins" panose="020B0604020202020204" charset="0"/>
      <p:regular r:id="rId36"/>
      <p:bold r:id="rId37"/>
      <p:italic r:id="rId38"/>
      <p:boldItalic r:id="rId39"/>
    </p:embeddedFont>
    <p:embeddedFont>
      <p:font typeface="Segoe UI" panose="020B0502040204020203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A7BA80-0750-4E90-B539-E31EE01C9375}">
  <a:tblStyle styleId="{A1A7BA80-0750-4E90-B539-E31EE01C93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9" autoAdjust="0"/>
    <p:restoredTop sz="87309" autoAdjust="0"/>
  </p:normalViewPr>
  <p:slideViewPr>
    <p:cSldViewPr snapToGrid="0">
      <p:cViewPr varScale="1">
        <p:scale>
          <a:sx n="131" d="100"/>
          <a:sy n="131" d="100"/>
        </p:scale>
        <p:origin x="100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Chacun se présente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#Travis</a:t>
            </a:r>
          </a:p>
        </p:txBody>
      </p:sp>
    </p:spTree>
    <p:extLst>
      <p:ext uri="{BB962C8B-B14F-4D97-AF65-F5344CB8AC3E}">
        <p14:creationId xmlns:p14="http://schemas.microsoft.com/office/powerpoint/2010/main" val="3183933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3195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2376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60692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4490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#Maxime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40317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/>
              <a:t>#Maxime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0298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#Maxime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9923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 data science, l’extraction et le nettoyage des données est une partie fondamentale pour construire une base solide permettant l’exploitation de celle-ci. Nous allons vous présenter une manière de procédé et les analyses résultantes qui pourront servir comme méthode de base dans l’extraction et le nettoyage des données.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6445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298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#Antoine -&gt; introduit </a:t>
            </a:r>
            <a:r>
              <a:rPr lang="fr-FR" dirty="0" err="1"/>
              <a:t>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524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#Travis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8904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94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2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06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4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09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72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99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68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4"/>
          <p:cNvGrpSpPr/>
          <p:nvPr/>
        </p:nvGrpSpPr>
        <p:grpSpPr>
          <a:xfrm>
            <a:off x="4363774" y="-3213"/>
            <a:ext cx="4780226" cy="2524130"/>
            <a:chOff x="4363774" y="-3213"/>
            <a:chExt cx="4780226" cy="2524130"/>
          </a:xfrm>
        </p:grpSpPr>
        <p:pic>
          <p:nvPicPr>
            <p:cNvPr id="74" name="Google Shape;74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948921" y="2000218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5" name="Google Shape;75;p4"/>
            <p:cNvGrpSpPr/>
            <p:nvPr/>
          </p:nvGrpSpPr>
          <p:grpSpPr>
            <a:xfrm flipH="1">
              <a:off x="7152344" y="1600887"/>
              <a:ext cx="1991656" cy="520699"/>
              <a:chOff x="0" y="0"/>
              <a:chExt cx="3429750" cy="896675"/>
            </a:xfrm>
          </p:grpSpPr>
          <p:pic>
            <p:nvPicPr>
              <p:cNvPr id="76" name="Google Shape;7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" name="Google Shape;7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78" name="Google Shape;7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948921" y="119819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9" name="Google Shape;79;p4"/>
            <p:cNvGrpSpPr/>
            <p:nvPr/>
          </p:nvGrpSpPr>
          <p:grpSpPr>
            <a:xfrm flipH="1">
              <a:off x="5957394" y="798862"/>
              <a:ext cx="3186606" cy="520699"/>
              <a:chOff x="0" y="0"/>
              <a:chExt cx="5487525" cy="896675"/>
            </a:xfrm>
          </p:grpSpPr>
          <p:pic>
            <p:nvPicPr>
              <p:cNvPr id="80" name="Google Shape;8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" name="Google Shape;8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3" name="Google Shape;83;p4"/>
            <p:cNvGrpSpPr/>
            <p:nvPr/>
          </p:nvGrpSpPr>
          <p:grpSpPr>
            <a:xfrm flipH="1">
              <a:off x="4363774" y="396118"/>
              <a:ext cx="4381854" cy="520735"/>
              <a:chOff x="0" y="0"/>
              <a:chExt cx="7545300" cy="896675"/>
            </a:xfrm>
          </p:grpSpPr>
          <p:pic>
            <p:nvPicPr>
              <p:cNvPr id="84" name="Google Shape;84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5" name="Google Shape;8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6" name="Google Shape;8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7" name="Google Shape;8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8" name="Google Shape;88;p4"/>
            <p:cNvGrpSpPr/>
            <p:nvPr/>
          </p:nvGrpSpPr>
          <p:grpSpPr>
            <a:xfrm flipH="1">
              <a:off x="4762146" y="-3213"/>
              <a:ext cx="4381854" cy="520735"/>
              <a:chOff x="0" y="0"/>
              <a:chExt cx="7545300" cy="896675"/>
            </a:xfrm>
          </p:grpSpPr>
          <p:pic>
            <p:nvPicPr>
              <p:cNvPr id="89" name="Google Shape;89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0" name="Google Shape;9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1" name="Google Shape;9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2" name="Google Shape;9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93" name="Google Shape;93;p4"/>
          <p:cNvGrpSpPr/>
          <p:nvPr/>
        </p:nvGrpSpPr>
        <p:grpSpPr>
          <a:xfrm>
            <a:off x="-3" y="2743188"/>
            <a:ext cx="4381556" cy="2524130"/>
            <a:chOff x="4364072" y="-3213"/>
            <a:chExt cx="4381556" cy="2524130"/>
          </a:xfrm>
        </p:grpSpPr>
        <p:grpSp>
          <p:nvGrpSpPr>
            <p:cNvPr id="94" name="Google Shape;94;p4"/>
            <p:cNvGrpSpPr/>
            <p:nvPr/>
          </p:nvGrpSpPr>
          <p:grpSpPr>
            <a:xfrm flipH="1">
              <a:off x="4364072" y="2000218"/>
              <a:ext cx="4381556" cy="520699"/>
              <a:chOff x="0" y="0"/>
              <a:chExt cx="7545300" cy="896675"/>
            </a:xfrm>
          </p:grpSpPr>
          <p:pic>
            <p:nvPicPr>
              <p:cNvPr id="95" name="Google Shape;9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" name="Google Shape;9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7" name="Google Shape;9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8" name="Google Shape;98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9" name="Google Shape;99;p4"/>
            <p:cNvGrpSpPr/>
            <p:nvPr/>
          </p:nvGrpSpPr>
          <p:grpSpPr>
            <a:xfrm flipH="1">
              <a:off x="4762444" y="1600887"/>
              <a:ext cx="3186606" cy="520699"/>
              <a:chOff x="2057775" y="0"/>
              <a:chExt cx="5487525" cy="896675"/>
            </a:xfrm>
          </p:grpSpPr>
          <p:pic>
            <p:nvPicPr>
              <p:cNvPr id="100" name="Google Shape;10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1" name="Google Shape;10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2" name="Google Shape;10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3" name="Google Shape;103;p4"/>
            <p:cNvGrpSpPr/>
            <p:nvPr/>
          </p:nvGrpSpPr>
          <p:grpSpPr>
            <a:xfrm flipH="1">
              <a:off x="4364072" y="1198193"/>
              <a:ext cx="3186606" cy="520699"/>
              <a:chOff x="2057775" y="0"/>
              <a:chExt cx="5487525" cy="896675"/>
            </a:xfrm>
          </p:grpSpPr>
          <p:pic>
            <p:nvPicPr>
              <p:cNvPr id="104" name="Google Shape;104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5" name="Google Shape;10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6" name="Google Shape;10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7" name="Google Shape;107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798862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8" name="Google Shape;108;p4"/>
            <p:cNvGrpSpPr/>
            <p:nvPr/>
          </p:nvGrpSpPr>
          <p:grpSpPr>
            <a:xfrm flipH="1">
              <a:off x="4364072" y="396118"/>
              <a:ext cx="1991656" cy="520699"/>
              <a:chOff x="4115550" y="0"/>
              <a:chExt cx="3429750" cy="896675"/>
            </a:xfrm>
          </p:grpSpPr>
          <p:pic>
            <p:nvPicPr>
              <p:cNvPr id="109" name="Google Shape;109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1" name="Google Shape;111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-321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4"/>
          <p:cNvSpPr txBox="1">
            <a:spLocks noGrp="1"/>
          </p:cNvSpPr>
          <p:nvPr>
            <p:ph type="body" idx="1"/>
          </p:nvPr>
        </p:nvSpPr>
        <p:spPr>
          <a:xfrm>
            <a:off x="2487650" y="1218025"/>
            <a:ext cx="4168800" cy="270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❑"/>
              <a:defRPr sz="24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 algn="ctr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16" name="Google Shape;116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19" name="Google Shape;11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2" name="Google Shape;122;p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23" name="Google Shape;123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Google Shape;12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5" name="Google Shape;12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6" name="Google Shape;126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7" name="Google Shape;127;p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28" name="Google Shape;12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9" name="Google Shape;12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1" name="Google Shape;13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32" name="Google Shape;132;p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33" name="Google Shape;133;p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34" name="Google Shape;13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5" name="Google Shape;13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6" name="Google Shape;136;p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37" name="Google Shape;1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Google Shape;13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9" name="Google Shape;139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 flipH="1">
            <a:off x="5714250" y="0"/>
            <a:ext cx="3429750" cy="3643925"/>
            <a:chOff x="0" y="0"/>
            <a:chExt cx="3429750" cy="3643925"/>
          </a:xfrm>
        </p:grpSpPr>
        <p:pic>
          <p:nvPicPr>
            <p:cNvPr id="263" name="Google Shape;263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7" name="Google Shape;267;p10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268" name="Google Shape;268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9" name="Google Shape;269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10"/>
          <p:cNvGrpSpPr/>
          <p:nvPr/>
        </p:nvGrpSpPr>
        <p:grpSpPr>
          <a:xfrm flipH="1">
            <a:off x="0" y="3095415"/>
            <a:ext cx="5487525" cy="2270300"/>
            <a:chOff x="2743750" y="2061250"/>
            <a:chExt cx="5487525" cy="2270300"/>
          </a:xfrm>
        </p:grpSpPr>
        <p:grpSp>
          <p:nvGrpSpPr>
            <p:cNvPr id="271" name="Google Shape;271;p10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272" name="Google Shape;272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1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276" name="Google Shape;276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8" name="Google Shape;278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42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60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77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07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59" r:id="rId6"/>
  </p:sldLayoutIdLst>
  <p:transition>
    <p:fade thruBlk="1"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8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1c847c7-1235-4a0d-8b60-ba067320c2ab/ReportSection?pbi_source=PowerPoin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app.powerbi.com/groups/me/reports/91c847c7-1235-4a0d-8b60-ba067320c2ab?pbi_source=PowerPoint" TargetMode="Externa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echnofaq.org/posts/2018/01/the-role-of-big-data-in-strengthening-machine-learning-project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4"/>
          <p:cNvSpPr txBox="1">
            <a:spLocks noGrp="1"/>
          </p:cNvSpPr>
          <p:nvPr>
            <p:ph type="ctrTitle" idx="4294967295"/>
          </p:nvPr>
        </p:nvSpPr>
        <p:spPr>
          <a:xfrm>
            <a:off x="1313736" y="1167942"/>
            <a:ext cx="4725000" cy="86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2"/>
                </a:solidFill>
              </a:rPr>
              <a:t>HELLO!</a:t>
            </a:r>
            <a:endParaRPr sz="7200" dirty="0">
              <a:solidFill>
                <a:schemeClr val="accent2"/>
              </a:solidFill>
            </a:endParaRPr>
          </a:p>
        </p:txBody>
      </p:sp>
      <p:sp>
        <p:nvSpPr>
          <p:cNvPr id="326" name="Google Shape;326;p14"/>
          <p:cNvSpPr txBox="1">
            <a:spLocks noGrp="1"/>
          </p:cNvSpPr>
          <p:nvPr>
            <p:ph type="subTitle" idx="4294967295"/>
          </p:nvPr>
        </p:nvSpPr>
        <p:spPr>
          <a:xfrm>
            <a:off x="1356746" y="2229002"/>
            <a:ext cx="4725000" cy="23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>
                <a:latin typeface="Montserrat"/>
                <a:ea typeface="Montserrat"/>
                <a:cs typeface="Montserrat"/>
                <a:sym typeface="Montserrat"/>
              </a:rPr>
              <a:t>PRÉSENTATION</a:t>
            </a:r>
            <a:endParaRPr b="1" dirty="0"/>
          </a:p>
        </p:txBody>
      </p:sp>
      <p:pic>
        <p:nvPicPr>
          <p:cNvPr id="327" name="Google Shape;327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5196281" y="2029842"/>
            <a:ext cx="1096943" cy="16005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28" name="Google Shape;328;p1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18B3BA-DD5F-4059-8E4D-D532BD1E5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960" y="578222"/>
            <a:ext cx="1235092" cy="16005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61EDE59-1E65-4EBF-83BD-092616FEF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111" y="2259566"/>
            <a:ext cx="1596311" cy="16005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01B482-57D4-43A9-B707-A548AF4607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sp>
        <p:nvSpPr>
          <p:cNvPr id="5" name="Google Shape;345;p17">
            <a:extLst>
              <a:ext uri="{FF2B5EF4-FFF2-40B4-BE49-F238E27FC236}">
                <a16:creationId xmlns:a16="http://schemas.microsoft.com/office/drawing/2014/main" id="{DCBB71B3-48C9-4047-80FA-882D20B46E0C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Initialisation</a:t>
            </a:r>
            <a:endParaRPr lang="fr-FR" sz="5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6668FA7-2210-429C-8A1E-DF01A5C8B5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370"/>
          <a:stretch/>
        </p:blipFill>
        <p:spPr>
          <a:xfrm>
            <a:off x="125065" y="1616650"/>
            <a:ext cx="8893870" cy="332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63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Exploration des données</a:t>
            </a:r>
            <a:endParaRPr lang="fr-FR" sz="5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B086DD6-1905-4FB7-82DB-A95F20A29E97}"/>
              </a:ext>
            </a:extLst>
          </p:cNvPr>
          <p:cNvSpPr txBox="1"/>
          <p:nvPr/>
        </p:nvSpPr>
        <p:spPr>
          <a:xfrm>
            <a:off x="102103" y="2011498"/>
            <a:ext cx="3826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Prise de connaissance des types d’attribut</a:t>
            </a:r>
          </a:p>
          <a:p>
            <a:pPr marL="285750" indent="-285750">
              <a:buFontTx/>
              <a:buChar char="-"/>
            </a:pPr>
            <a:r>
              <a:rPr lang="fr-FR" dirty="0"/>
              <a:t>Vérification de l’intégrité des données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AFB57E-1F59-4A2B-9453-29D47F93C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279820" y="1233487"/>
            <a:ext cx="4761654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150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49" y="555100"/>
            <a:ext cx="4842843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Sélection des données intéressantes </a:t>
            </a:r>
          </a:p>
          <a:p>
            <a:pPr lvl="0"/>
            <a:endParaRPr lang="fr-FR" sz="5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B086DD6-1905-4FB7-82DB-A95F20A29E97}"/>
              </a:ext>
            </a:extLst>
          </p:cNvPr>
          <p:cNvSpPr txBox="1"/>
          <p:nvPr/>
        </p:nvSpPr>
        <p:spPr>
          <a:xfrm>
            <a:off x="102103" y="2011498"/>
            <a:ext cx="2690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Formatage des attributs</a:t>
            </a:r>
          </a:p>
          <a:p>
            <a:pPr marL="285750" indent="-285750">
              <a:buFontTx/>
              <a:buChar char="-"/>
            </a:pPr>
            <a:r>
              <a:rPr lang="fr-FR" dirty="0"/>
              <a:t>Tri des données pertinentes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AFB57E-1F59-4A2B-9453-29D47F93C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281937" y="1411900"/>
            <a:ext cx="4758266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251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DCD9EAF-AD66-4577-A594-28C69F5A2F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40" t="5419" r="6880" b="3527"/>
          <a:stretch/>
        </p:blipFill>
        <p:spPr>
          <a:xfrm>
            <a:off x="709574" y="453429"/>
            <a:ext cx="7724851" cy="423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50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49" y="555100"/>
            <a:ext cx="4842843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Nettoyage des données</a:t>
            </a:r>
          </a:p>
          <a:p>
            <a:pPr lvl="0"/>
            <a:endParaRPr lang="fr-FR" sz="5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B086DD6-1905-4FB7-82DB-A95F20A29E97}"/>
              </a:ext>
            </a:extLst>
          </p:cNvPr>
          <p:cNvSpPr txBox="1"/>
          <p:nvPr/>
        </p:nvSpPr>
        <p:spPr>
          <a:xfrm>
            <a:off x="102103" y="2011498"/>
            <a:ext cx="38860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Identifications des données aberrantes</a:t>
            </a:r>
          </a:p>
          <a:p>
            <a:pPr marL="285750" indent="-285750">
              <a:buFontTx/>
              <a:buChar char="-"/>
            </a:pPr>
            <a:r>
              <a:rPr lang="fr-FR" dirty="0"/>
              <a:t>Suppression de celles-ci</a:t>
            </a:r>
          </a:p>
          <a:p>
            <a:pPr marL="285750" indent="-285750">
              <a:buFontTx/>
              <a:buChar char="-"/>
            </a:pPr>
            <a:r>
              <a:rPr lang="fr-FR" dirty="0"/>
              <a:t>Remplacement contextuel des valeurs NaN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AFB57E-1F59-4A2B-9453-29D47F93C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318483" y="1411900"/>
            <a:ext cx="4685174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826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  <a:endParaRPr lang="fr-FR" sz="5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B38D635-19E4-443F-AC34-EB2A016B8D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94" r="1494"/>
          <a:stretch/>
        </p:blipFill>
        <p:spPr>
          <a:xfrm>
            <a:off x="852650" y="620862"/>
            <a:ext cx="7438700" cy="3901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49" y="555100"/>
            <a:ext cx="4842843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Restitution</a:t>
            </a:r>
          </a:p>
          <a:p>
            <a:pPr lvl="0"/>
            <a:endParaRPr lang="fr-FR" sz="5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AFB57E-1F59-4A2B-9453-29D47F93C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318483" y="1432334"/>
            <a:ext cx="4685174" cy="263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8A14AAF-060F-4E7D-8756-635D6E8B167B}"/>
              </a:ext>
            </a:extLst>
          </p:cNvPr>
          <p:cNvSpPr txBox="1"/>
          <p:nvPr/>
        </p:nvSpPr>
        <p:spPr>
          <a:xfrm>
            <a:off x="102103" y="2011498"/>
            <a:ext cx="2266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Analyse avec </a:t>
            </a:r>
            <a:r>
              <a:rPr lang="fr-FR" dirty="0" err="1"/>
              <a:t>PowerBI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485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0"/>
            <a:ext cx="9015413" cy="5143500"/>
          </a:xfrm>
          <a:prstGeom prst="rect">
            <a:avLst/>
          </a:prstGeom>
          <a:noFill/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CAD922C-624E-462B-8A4A-4B86BB4C940F}"/>
              </a:ext>
            </a:extLst>
          </p:cNvPr>
          <p:cNvSpPr txBox="1">
            <a:spLocks/>
          </p:cNvSpPr>
          <p:nvPr/>
        </p:nvSpPr>
        <p:spPr>
          <a:xfrm>
            <a:off x="71437" y="4953397"/>
            <a:ext cx="1116013" cy="190103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685800">
              <a:spcBef>
                <a:spcPts val="750"/>
              </a:spcBef>
              <a:buClrTx/>
            </a:pPr>
            <a:r>
              <a:rPr lang="en-US" sz="900" dirty="0">
                <a:solidFill>
                  <a:prstClr val="white"/>
                </a:solidFill>
                <a:hlinkClick r:id="rId5"/>
              </a:rPr>
              <a:t>View in Power BI</a:t>
            </a:r>
            <a:endParaRPr lang="en-US" sz="900" dirty="0">
              <a:solidFill>
                <a:prstClr val="white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56" name="Google Shape;556;p34"/>
          <p:cNvSpPr txBox="1">
            <a:spLocks noGrp="1"/>
          </p:cNvSpPr>
          <p:nvPr>
            <p:ph type="ctrTitle" idx="4294967295"/>
          </p:nvPr>
        </p:nvSpPr>
        <p:spPr>
          <a:xfrm>
            <a:off x="1313736" y="1167942"/>
            <a:ext cx="4725000" cy="86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ctrTitle"/>
          </p:nvPr>
        </p:nvSpPr>
        <p:spPr>
          <a:xfrm>
            <a:off x="3644695" y="3074979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sz="2800" b="1" dirty="0"/>
              <a:t>Analyse des données météorologiques de Madrid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BD05FEC-4207-4729-B3D7-6650BA37E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09" y="1002779"/>
            <a:ext cx="5888736" cy="15689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3698353" y="1882406"/>
            <a:ext cx="1747294" cy="4060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  <a:endParaRPr dirty="0"/>
          </a:p>
        </p:txBody>
      </p:sp>
      <p:sp>
        <p:nvSpPr>
          <p:cNvPr id="317" name="Google Shape;317;p13"/>
          <p:cNvSpPr txBox="1">
            <a:spLocks noGrp="1"/>
          </p:cNvSpPr>
          <p:nvPr>
            <p:ph type="body" idx="2"/>
          </p:nvPr>
        </p:nvSpPr>
        <p:spPr>
          <a:xfrm>
            <a:off x="3698353" y="2414213"/>
            <a:ext cx="3587400" cy="1393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CONTEXTE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PROBLEMATIQUE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SOLUTION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3698353" y="1882406"/>
            <a:ext cx="1747294" cy="4060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  <a:endParaRPr dirty="0"/>
          </a:p>
        </p:txBody>
      </p:sp>
      <p:sp>
        <p:nvSpPr>
          <p:cNvPr id="317" name="Google Shape;317;p13"/>
          <p:cNvSpPr txBox="1">
            <a:spLocks noGrp="1"/>
          </p:cNvSpPr>
          <p:nvPr>
            <p:ph type="body" idx="2"/>
          </p:nvPr>
        </p:nvSpPr>
        <p:spPr>
          <a:xfrm>
            <a:off x="3698353" y="2414213"/>
            <a:ext cx="3587400" cy="1393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b="1" dirty="0">
                <a:latin typeface="Montserrat Light" panose="020B0604020202020204" charset="0"/>
              </a:rPr>
              <a:t>CONTEXTE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PROBLEMATIQUE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SOLUTION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0263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" name="Google Shape;345;p17">
            <a:extLst>
              <a:ext uri="{FF2B5EF4-FFF2-40B4-BE49-F238E27FC236}">
                <a16:creationId xmlns:a16="http://schemas.microsoft.com/office/drawing/2014/main" id="{006B2424-6273-450B-8D3E-214225467256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1.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CONTEXTE</a:t>
            </a:r>
            <a:endParaRPr lang="fr-FR" sz="500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7CAF696F-4356-403D-8CF9-406A916CF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6074" y="1473526"/>
            <a:ext cx="7244414" cy="3337740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6079CFA8-6F71-4869-BBBE-FD231CB6252D}"/>
              </a:ext>
            </a:extLst>
          </p:cNvPr>
          <p:cNvSpPr/>
          <p:nvPr/>
        </p:nvSpPr>
        <p:spPr>
          <a:xfrm>
            <a:off x="928850" y="1473525"/>
            <a:ext cx="3350542" cy="326054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671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3698353" y="1882406"/>
            <a:ext cx="1747294" cy="4060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  <a:endParaRPr dirty="0"/>
          </a:p>
        </p:txBody>
      </p:sp>
      <p:sp>
        <p:nvSpPr>
          <p:cNvPr id="317" name="Google Shape;317;p13"/>
          <p:cNvSpPr txBox="1">
            <a:spLocks noGrp="1"/>
          </p:cNvSpPr>
          <p:nvPr>
            <p:ph type="body" idx="2"/>
          </p:nvPr>
        </p:nvSpPr>
        <p:spPr>
          <a:xfrm>
            <a:off x="3698353" y="2414213"/>
            <a:ext cx="3587400" cy="1393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CONTEXTE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b="1" dirty="0">
                <a:latin typeface="Montserrat Light" panose="020B0604020202020204" charset="0"/>
              </a:rPr>
              <a:t>PROBLEMATIQUE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SOLUTION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1036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4F7FF"/>
            </a:gs>
            <a:gs pos="62000">
              <a:srgbClr val="CCD4EB"/>
            </a:gs>
            <a:gs pos="100000">
              <a:schemeClr val="accent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13CAACC9-DE8C-4C6E-A294-3D32770D1B73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2.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PROBLEMATIQUE</a:t>
            </a:r>
            <a:endParaRPr lang="fr-FR" sz="5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D0E73AC-A7F2-4FC6-B155-6889A24234CB}"/>
              </a:ext>
            </a:extLst>
          </p:cNvPr>
          <p:cNvSpPr txBox="1"/>
          <p:nvPr/>
        </p:nvSpPr>
        <p:spPr>
          <a:xfrm>
            <a:off x="1004357" y="2217807"/>
            <a:ext cx="71352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/>
              <a:t>Quelles interprétations pouvons nous tirer de l’analyse </a:t>
            </a:r>
          </a:p>
          <a:p>
            <a:r>
              <a:rPr lang="fr-FR" sz="2000" dirty="0"/>
              <a:t>des données météorologique de Madrid entre 1997 et 2015?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3698353" y="1882406"/>
            <a:ext cx="1747294" cy="4060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  <a:endParaRPr dirty="0"/>
          </a:p>
        </p:txBody>
      </p:sp>
      <p:sp>
        <p:nvSpPr>
          <p:cNvPr id="317" name="Google Shape;317;p13"/>
          <p:cNvSpPr txBox="1">
            <a:spLocks noGrp="1"/>
          </p:cNvSpPr>
          <p:nvPr>
            <p:ph type="body" idx="2"/>
          </p:nvPr>
        </p:nvSpPr>
        <p:spPr>
          <a:xfrm>
            <a:off x="3698353" y="2414213"/>
            <a:ext cx="3587400" cy="1393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CONTEXTE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dirty="0">
                <a:latin typeface="Montserrat Light" panose="020B0604020202020204" charset="0"/>
              </a:rPr>
              <a:t>PROBLEMATIQUE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fr-FR" sz="1200" b="1" dirty="0">
                <a:latin typeface="Montserrat Light" panose="020B0604020202020204" charset="0"/>
              </a:rPr>
              <a:t>SOLUTION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8205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Google Shape;345;p17">
            <a:extLst>
              <a:ext uri="{FF2B5EF4-FFF2-40B4-BE49-F238E27FC236}">
                <a16:creationId xmlns:a16="http://schemas.microsoft.com/office/drawing/2014/main" id="{D158964D-6F63-4559-8E88-40A2ED069F6C}"/>
              </a:ext>
            </a:extLst>
          </p:cNvPr>
          <p:cNvSpPr txBox="1">
            <a:spLocks/>
          </p:cNvSpPr>
          <p:nvPr/>
        </p:nvSpPr>
        <p:spPr>
          <a:xfrm>
            <a:off x="928850" y="5551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" sz="2400" b="1" dirty="0">
                <a:solidFill>
                  <a:srgbClr val="728CD8"/>
                </a:solidFill>
                <a:latin typeface="Poppins"/>
                <a:cs typeface="Poppins"/>
                <a:sym typeface="Poppins"/>
              </a:rPr>
              <a:t>3.</a:t>
            </a:r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SOLUTION</a:t>
            </a:r>
          </a:p>
          <a:p>
            <a:pPr lvl="0"/>
            <a:r>
              <a:rPr lang="fr-FR" sz="2000" b="1" dirty="0">
                <a:solidFill>
                  <a:srgbClr val="252831"/>
                </a:solidFill>
                <a:latin typeface="Poppins"/>
                <a:cs typeface="Poppins"/>
                <a:sym typeface="Poppins"/>
              </a:rPr>
              <a:t>Initialisation</a:t>
            </a:r>
            <a:endParaRPr lang="fr-FR" sz="5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B086DD6-1905-4FB7-82DB-A95F20A29E97}"/>
              </a:ext>
            </a:extLst>
          </p:cNvPr>
          <p:cNvSpPr txBox="1"/>
          <p:nvPr/>
        </p:nvSpPr>
        <p:spPr>
          <a:xfrm>
            <a:off x="102103" y="2011498"/>
            <a:ext cx="42130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Mise en place de l’environnement </a:t>
            </a:r>
          </a:p>
          <a:p>
            <a:pPr marL="285750" indent="-285750">
              <a:buFontTx/>
              <a:buChar char="-"/>
            </a:pPr>
            <a:r>
              <a:rPr lang="fr-FR" dirty="0"/>
              <a:t>Initialisation des variables</a:t>
            </a:r>
          </a:p>
          <a:p>
            <a:pPr marL="285750" indent="-285750">
              <a:buFontTx/>
              <a:buChar char="-"/>
            </a:pPr>
            <a:r>
              <a:rPr lang="fr-FR" dirty="0"/>
              <a:t>Affichage du csv formaté dans une page HTML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AFB57E-1F59-4A2B-9453-29D47F93C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397" y="1233487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774279"/>
      </p:ext>
    </p:extLst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lsce · SlidesCarnival.pptx" id="{B3F4BDF5-2BDA-4EAC-8F71-8345DA5BEBAB}" vid="{7CE8D089-AE0A-4F6F-B532-1F0D3ACE0D3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245</Words>
  <Application>Microsoft Office PowerPoint</Application>
  <PresentationFormat>Affichage à l'écran (16:9)</PresentationFormat>
  <Paragraphs>85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27" baseType="lpstr">
      <vt:lpstr>Calibri Light</vt:lpstr>
      <vt:lpstr>Poppins</vt:lpstr>
      <vt:lpstr>Segoe UI</vt:lpstr>
      <vt:lpstr>Montserrat</vt:lpstr>
      <vt:lpstr>Montserrat Light</vt:lpstr>
      <vt:lpstr>Arial</vt:lpstr>
      <vt:lpstr>Calibri</vt:lpstr>
      <vt:lpstr>Volsce template</vt:lpstr>
      <vt:lpstr>Custom Design</vt:lpstr>
      <vt:lpstr>HELLO!</vt:lpstr>
      <vt:lpstr>Analyse des données météorologiques de Madrid</vt:lpstr>
      <vt:lpstr>SOMMAIRE</vt:lpstr>
      <vt:lpstr>SOMMAIRE</vt:lpstr>
      <vt:lpstr>Présentation PowerPoint</vt:lpstr>
      <vt:lpstr>SOMMAIRE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HELLO!</dc:title>
  <dc:creator>maxime maitre</dc:creator>
  <cp:lastModifiedBy>Maxime Maitre1</cp:lastModifiedBy>
  <cp:revision>15</cp:revision>
  <dcterms:modified xsi:type="dcterms:W3CDTF">2020-12-02T16:09:32Z</dcterms:modified>
</cp:coreProperties>
</file>